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4" y="3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00174" y="0"/>
            <a:ext cx="457203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DIRECCIÓN QUIRÚRGICA</a:t>
            </a:r>
          </a:p>
          <a:p>
            <a:pPr algn="ctr"/>
            <a:r>
              <a:rPr lang="es-MX" sz="1100" b="1" dirty="0" smtClean="0">
                <a:latin typeface="Times New Roman" pitchFamily="18" charset="0"/>
                <a:cs typeface="Times New Roman" pitchFamily="18" charset="0"/>
              </a:rPr>
              <a:t>SUBDIRECCIÓN DE SERVICIOS QUIRÚRGICOS DE APOYO</a:t>
            </a:r>
          </a:p>
          <a:p>
            <a:pPr algn="ctr"/>
            <a:r>
              <a:rPr lang="es-MX" sz="1050" b="1" dirty="0" smtClean="0">
                <a:latin typeface="Times New Roman" pitchFamily="18" charset="0"/>
                <a:cs typeface="Times New Roman" pitchFamily="18" charset="0"/>
              </a:rPr>
              <a:t>DEPARTAMENTO DE INGENIERÍA BIOMÉDICA</a:t>
            </a:r>
          </a:p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Reporte de Posible Incidente Adverso con Equipo o Dispositivo Biomédico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2852" y="728294"/>
            <a:ext cx="12153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Fecha del reporte: </a:t>
            </a:r>
            <a:endParaRPr lang="es-ES" sz="1050" dirty="0"/>
          </a:p>
        </p:txBody>
      </p:sp>
      <p:sp>
        <p:nvSpPr>
          <p:cNvPr id="8" name="7 CuadroTexto"/>
          <p:cNvSpPr txBox="1"/>
          <p:nvPr/>
        </p:nvSpPr>
        <p:spPr>
          <a:xfrm>
            <a:off x="3538539" y="728294"/>
            <a:ext cx="10502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No. de Reporte:</a:t>
            </a:r>
            <a:endParaRPr lang="es-ES" sz="105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2852" y="1241086"/>
            <a:ext cx="567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Equipo: </a:t>
            </a:r>
            <a:endParaRPr lang="es-ES" sz="900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14356" y="1241086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143116" y="1241086"/>
            <a:ext cx="9364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No. de control : </a:t>
            </a:r>
            <a:endParaRPr lang="es-ES" sz="9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3000372" y="1241086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500570" y="1241086"/>
            <a:ext cx="723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Inventario: </a:t>
            </a:r>
            <a:endParaRPr lang="es-ES" sz="900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5143512" y="1241086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42852" y="1571604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Marca: </a:t>
            </a:r>
            <a:endParaRPr lang="es-ES" sz="900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714356" y="1571604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2463951" y="1571604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Modelo: </a:t>
            </a:r>
            <a:endParaRPr lang="es-ES" sz="900" dirty="0"/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3000372" y="1571604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4667100" y="1571604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Serie: </a:t>
            </a:r>
            <a:endParaRPr lang="es-ES" sz="900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5143512" y="1571604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142852" y="188402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Área: </a:t>
            </a:r>
            <a:endParaRPr lang="es-ES" sz="900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/>
        </p:nvGraphicFramePr>
        <p:xfrm>
          <a:off x="714356" y="1884028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2463951" y="1884028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Servicio: </a:t>
            </a:r>
            <a:endParaRPr lang="es-ES" sz="900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/>
        </p:nvGraphicFramePr>
        <p:xfrm>
          <a:off x="3000372" y="1884028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4611900" y="1884028"/>
            <a:ext cx="6030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Usuario: </a:t>
            </a:r>
            <a:endParaRPr lang="es-ES" sz="900" dirty="0"/>
          </a:p>
        </p:txBody>
      </p:sp>
      <p:graphicFrame>
        <p:nvGraphicFramePr>
          <p:cNvPr id="27" name="26 Tabla"/>
          <p:cNvGraphicFramePr>
            <a:graphicFrameLocks noGrp="1"/>
          </p:cNvGraphicFramePr>
          <p:nvPr/>
        </p:nvGraphicFramePr>
        <p:xfrm>
          <a:off x="5143512" y="1884028"/>
          <a:ext cx="1428744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44"/>
              </a:tblGrid>
              <a:tr h="238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142852" y="1142976"/>
            <a:ext cx="6572296" cy="1143008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45930" y="928662"/>
            <a:ext cx="14542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dirty="0" smtClean="0">
                <a:latin typeface="Times New Roman" pitchFamily="18" charset="0"/>
                <a:cs typeface="Times New Roman" pitchFamily="18" charset="0"/>
              </a:rPr>
              <a:t>REGISTRO DEL EQUIPO</a:t>
            </a:r>
            <a:endParaRPr lang="es-ES" sz="900" dirty="0"/>
          </a:p>
        </p:txBody>
      </p:sp>
      <p:sp>
        <p:nvSpPr>
          <p:cNvPr id="30" name="29 Rectángulo"/>
          <p:cNvSpPr/>
          <p:nvPr/>
        </p:nvSpPr>
        <p:spPr>
          <a:xfrm>
            <a:off x="168336" y="2500298"/>
            <a:ext cx="6572296" cy="428628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71414" y="2285984"/>
            <a:ext cx="2012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dirty="0" smtClean="0">
                <a:latin typeface="Times New Roman" pitchFamily="18" charset="0"/>
                <a:cs typeface="Times New Roman" pitchFamily="18" charset="0"/>
              </a:rPr>
              <a:t>IDENTIFICACIÓN DEL INCIDENTE</a:t>
            </a:r>
            <a:endParaRPr lang="es-ES" sz="9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14290" y="2571736"/>
            <a:ext cx="989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Identificado por: </a:t>
            </a:r>
            <a:endParaRPr lang="es-ES" sz="900" dirty="0"/>
          </a:p>
        </p:txBody>
      </p: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1071546" y="2571736"/>
          <a:ext cx="1571636" cy="2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238116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33 CuadroTexto"/>
          <p:cNvSpPr txBox="1"/>
          <p:nvPr/>
        </p:nvSpPr>
        <p:spPr>
          <a:xfrm>
            <a:off x="2631569" y="2571736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Área: </a:t>
            </a:r>
            <a:endParaRPr lang="es-ES" sz="900" dirty="0"/>
          </a:p>
        </p:txBody>
      </p:sp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3071810" y="2571736"/>
          <a:ext cx="128588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238116">
                <a:tc>
                  <a:txBody>
                    <a:bodyPr/>
                    <a:lstStyle/>
                    <a:p>
                      <a:endParaRPr lang="es-E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35 CuadroTexto"/>
          <p:cNvSpPr txBox="1"/>
          <p:nvPr/>
        </p:nvSpPr>
        <p:spPr>
          <a:xfrm>
            <a:off x="4429132" y="2571736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 Cargo: </a:t>
            </a:r>
            <a:endParaRPr lang="es-ES" sz="900" dirty="0"/>
          </a:p>
        </p:txBody>
      </p:sp>
      <p:graphicFrame>
        <p:nvGraphicFramePr>
          <p:cNvPr id="37" name="36 Tabla"/>
          <p:cNvGraphicFramePr>
            <a:graphicFrameLocks noGrp="1"/>
          </p:cNvGraphicFramePr>
          <p:nvPr/>
        </p:nvGraphicFramePr>
        <p:xfrm>
          <a:off x="4929198" y="2571736"/>
          <a:ext cx="171449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96"/>
              </a:tblGrid>
              <a:tr h="238116">
                <a:tc>
                  <a:txBody>
                    <a:bodyPr/>
                    <a:lstStyle/>
                    <a:p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37 Rectángulo"/>
          <p:cNvSpPr/>
          <p:nvPr/>
        </p:nvSpPr>
        <p:spPr>
          <a:xfrm>
            <a:off x="168336" y="3143240"/>
            <a:ext cx="6572296" cy="214314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71414" y="2928926"/>
            <a:ext cx="1601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dirty="0" smtClean="0">
                <a:latin typeface="Times New Roman" pitchFamily="18" charset="0"/>
                <a:cs typeface="Times New Roman" pitchFamily="18" charset="0"/>
              </a:rPr>
              <a:t>DETALLE DEL INCIDENTE</a:t>
            </a:r>
            <a:endParaRPr lang="es-ES" sz="9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42852" y="3214678"/>
            <a:ext cx="1125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Fecha del incidente:</a:t>
            </a:r>
            <a:endParaRPr lang="es-ES" sz="900" dirty="0"/>
          </a:p>
        </p:txBody>
      </p:sp>
      <p:graphicFrame>
        <p:nvGraphicFramePr>
          <p:cNvPr id="41" name="40 Tabla"/>
          <p:cNvGraphicFramePr>
            <a:graphicFrameLocks noGrp="1"/>
          </p:cNvGraphicFramePr>
          <p:nvPr/>
        </p:nvGraphicFramePr>
        <p:xfrm>
          <a:off x="1214422" y="3214678"/>
          <a:ext cx="1428760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238116"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" name="41 CuadroTexto"/>
          <p:cNvSpPr txBox="1"/>
          <p:nvPr/>
        </p:nvSpPr>
        <p:spPr>
          <a:xfrm>
            <a:off x="2631569" y="3214678"/>
            <a:ext cx="11352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Hora del incidente: </a:t>
            </a:r>
            <a:endParaRPr lang="es-ES" sz="900" dirty="0"/>
          </a:p>
        </p:txBody>
      </p:sp>
      <p:graphicFrame>
        <p:nvGraphicFramePr>
          <p:cNvPr id="43" name="42 Tabla"/>
          <p:cNvGraphicFramePr>
            <a:graphicFrameLocks noGrp="1"/>
          </p:cNvGraphicFramePr>
          <p:nvPr/>
        </p:nvGraphicFramePr>
        <p:xfrm>
          <a:off x="3643314" y="3214678"/>
          <a:ext cx="928694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</a:tblGrid>
              <a:tr h="238116"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" name="45 CuadroTexto"/>
          <p:cNvSpPr txBox="1"/>
          <p:nvPr/>
        </p:nvSpPr>
        <p:spPr>
          <a:xfrm>
            <a:off x="142852" y="35718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Descripción del </a:t>
            </a:r>
          </a:p>
          <a:p>
            <a:pPr algn="r"/>
            <a:r>
              <a:rPr lang="es-MX" sz="900" dirty="0" smtClean="0"/>
              <a:t>incidente:</a:t>
            </a:r>
            <a:endParaRPr lang="es-ES" sz="900" dirty="0"/>
          </a:p>
        </p:txBody>
      </p:sp>
      <p:graphicFrame>
        <p:nvGraphicFramePr>
          <p:cNvPr id="47" name="46 Tabla"/>
          <p:cNvGraphicFramePr>
            <a:graphicFrameLocks noGrp="1"/>
          </p:cNvGraphicFramePr>
          <p:nvPr/>
        </p:nvGraphicFramePr>
        <p:xfrm>
          <a:off x="1000108" y="3571868"/>
          <a:ext cx="564360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571504"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47 CuadroTexto"/>
          <p:cNvSpPr txBox="1"/>
          <p:nvPr/>
        </p:nvSpPr>
        <p:spPr>
          <a:xfrm>
            <a:off x="142852" y="4214810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dirty="0" smtClean="0"/>
              <a:t>Posible </a:t>
            </a:r>
          </a:p>
          <a:p>
            <a:pPr algn="r"/>
            <a:r>
              <a:rPr lang="es-MX" sz="900" dirty="0" smtClean="0"/>
              <a:t>Causa  del </a:t>
            </a:r>
          </a:p>
          <a:p>
            <a:pPr algn="r"/>
            <a:r>
              <a:rPr lang="es-MX" sz="900" dirty="0" smtClean="0"/>
              <a:t>incidente:</a:t>
            </a:r>
            <a:endParaRPr lang="es-ES" sz="900" dirty="0"/>
          </a:p>
        </p:txBody>
      </p:sp>
      <p:graphicFrame>
        <p:nvGraphicFramePr>
          <p:cNvPr id="49" name="48 Tabla"/>
          <p:cNvGraphicFramePr>
            <a:graphicFrameLocks noGrp="1"/>
          </p:cNvGraphicFramePr>
          <p:nvPr/>
        </p:nvGraphicFramePr>
        <p:xfrm>
          <a:off x="1000108" y="4214810"/>
          <a:ext cx="564360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571504">
                <a:tc>
                  <a:txBody>
                    <a:bodyPr/>
                    <a:lstStyle/>
                    <a:p>
                      <a:endParaRPr lang="es-MX" sz="1100" dirty="0" smtClean="0"/>
                    </a:p>
                    <a:p>
                      <a:endParaRPr lang="es-E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" name="49 CuadroTexto"/>
          <p:cNvSpPr txBox="1"/>
          <p:nvPr/>
        </p:nvSpPr>
        <p:spPr>
          <a:xfrm>
            <a:off x="71414" y="5572132"/>
            <a:ext cx="12858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dirty="0" smtClean="0"/>
              <a:t>Medidas a tomar para evitar se repita el incidente:</a:t>
            </a:r>
            <a:endParaRPr lang="es-ES" sz="900" dirty="0"/>
          </a:p>
        </p:txBody>
      </p:sp>
      <p:graphicFrame>
        <p:nvGraphicFramePr>
          <p:cNvPr id="51" name="50 Tabla"/>
          <p:cNvGraphicFramePr>
            <a:graphicFrameLocks noGrp="1"/>
          </p:cNvGraphicFramePr>
          <p:nvPr/>
        </p:nvGraphicFramePr>
        <p:xfrm>
          <a:off x="1357298" y="5572132"/>
          <a:ext cx="528641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</a:tblGrid>
              <a:tr h="571504">
                <a:tc>
                  <a:txBody>
                    <a:bodyPr/>
                    <a:lstStyle/>
                    <a:p>
                      <a:pPr algn="just"/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53 Rectángulo"/>
          <p:cNvSpPr/>
          <p:nvPr/>
        </p:nvSpPr>
        <p:spPr>
          <a:xfrm>
            <a:off x="142852" y="5500694"/>
            <a:ext cx="6572296" cy="1714512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>
            <a:off x="45930" y="5286380"/>
            <a:ext cx="12682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dirty="0" smtClean="0">
                <a:latin typeface="Times New Roman" pitchFamily="18" charset="0"/>
                <a:cs typeface="Times New Roman" pitchFamily="18" charset="0"/>
              </a:rPr>
              <a:t>MEDIDAS A TOMAR</a:t>
            </a:r>
            <a:endParaRPr lang="es-ES" sz="9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42852" y="6215074"/>
            <a:ext cx="3786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Área, proveedor, departamento o persona encargada de tomar las medidas :</a:t>
            </a:r>
            <a:endParaRPr lang="es-ES" sz="900" dirty="0"/>
          </a:p>
        </p:txBody>
      </p:sp>
      <p:graphicFrame>
        <p:nvGraphicFramePr>
          <p:cNvPr id="57" name="56 Tabla"/>
          <p:cNvGraphicFramePr>
            <a:graphicFrameLocks noGrp="1"/>
          </p:cNvGraphicFramePr>
          <p:nvPr/>
        </p:nvGraphicFramePr>
        <p:xfrm>
          <a:off x="3857628" y="6215074"/>
          <a:ext cx="2786082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</a:tblGrid>
              <a:tr h="214314">
                <a:tc>
                  <a:txBody>
                    <a:bodyPr/>
                    <a:lstStyle/>
                    <a:p>
                      <a:endParaRPr lang="es-E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57 CuadroTexto"/>
          <p:cNvSpPr txBox="1"/>
          <p:nvPr/>
        </p:nvSpPr>
        <p:spPr>
          <a:xfrm>
            <a:off x="214290" y="484561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00" dirty="0" smtClean="0"/>
              <a:t>Perdidas o lesiones generadas:</a:t>
            </a:r>
            <a:endParaRPr lang="es-ES" sz="900" dirty="0"/>
          </a:p>
        </p:txBody>
      </p:sp>
      <p:graphicFrame>
        <p:nvGraphicFramePr>
          <p:cNvPr id="59" name="58 Tabla"/>
          <p:cNvGraphicFramePr>
            <a:graphicFrameLocks noGrp="1"/>
          </p:cNvGraphicFramePr>
          <p:nvPr/>
        </p:nvGraphicFramePr>
        <p:xfrm>
          <a:off x="1428736" y="4867276"/>
          <a:ext cx="5214974" cy="34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</a:tblGrid>
              <a:tr h="347666">
                <a:tc>
                  <a:txBody>
                    <a:bodyPr/>
                    <a:lstStyle/>
                    <a:p>
                      <a:endParaRPr lang="es-MX" sz="9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" name="59 CuadroTexto"/>
          <p:cNvSpPr txBox="1"/>
          <p:nvPr/>
        </p:nvSpPr>
        <p:spPr>
          <a:xfrm>
            <a:off x="142852" y="6555746"/>
            <a:ext cx="22145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Fecha compromiso para realizar medidas:</a:t>
            </a:r>
            <a:endParaRPr lang="es-ES" sz="900" dirty="0"/>
          </a:p>
        </p:txBody>
      </p:sp>
      <p:graphicFrame>
        <p:nvGraphicFramePr>
          <p:cNvPr id="61" name="60 Tabla"/>
          <p:cNvGraphicFramePr>
            <a:graphicFrameLocks noGrp="1"/>
          </p:cNvGraphicFramePr>
          <p:nvPr/>
        </p:nvGraphicFramePr>
        <p:xfrm>
          <a:off x="2214554" y="6527498"/>
          <a:ext cx="442915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</a:tblGrid>
              <a:tr h="214314">
                <a:tc>
                  <a:txBody>
                    <a:bodyPr/>
                    <a:lstStyle/>
                    <a:p>
                      <a:endParaRPr lang="es-E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61 CuadroTexto"/>
          <p:cNvSpPr txBox="1"/>
          <p:nvPr/>
        </p:nvSpPr>
        <p:spPr>
          <a:xfrm>
            <a:off x="142852" y="6858016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Ordenes de servicio relacionadas:</a:t>
            </a:r>
            <a:endParaRPr lang="es-ES" sz="900" dirty="0"/>
          </a:p>
        </p:txBody>
      </p:sp>
      <p:graphicFrame>
        <p:nvGraphicFramePr>
          <p:cNvPr id="64" name="63 Tabla"/>
          <p:cNvGraphicFramePr>
            <a:graphicFrameLocks noGrp="1"/>
          </p:cNvGraphicFramePr>
          <p:nvPr/>
        </p:nvGraphicFramePr>
        <p:xfrm>
          <a:off x="1857364" y="6858016"/>
          <a:ext cx="4786346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</a:tblGrid>
              <a:tr h="214314">
                <a:tc>
                  <a:txBody>
                    <a:bodyPr/>
                    <a:lstStyle/>
                    <a:p>
                      <a:endParaRPr lang="es-ES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64 CuadroTexto"/>
          <p:cNvSpPr txBox="1"/>
          <p:nvPr/>
        </p:nvSpPr>
        <p:spPr>
          <a:xfrm>
            <a:off x="4655177" y="8867033"/>
            <a:ext cx="2202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600" dirty="0" smtClean="0"/>
              <a:t>AV. MEXICO-XOCHIMILCO No. 289 COL. ARENAL DE GUADALUPE</a:t>
            </a:r>
          </a:p>
          <a:p>
            <a:pPr algn="r"/>
            <a:r>
              <a:rPr lang="es-MX" sz="600" dirty="0" smtClean="0"/>
              <a:t>C.P. 14389, DELEGACIÓN TLALPAN, MÉXICO D.F.</a:t>
            </a:r>
            <a:endParaRPr lang="es-ES" sz="6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2357430" y="8858280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" dirty="0" smtClean="0"/>
              <a:t>EXTENSIÓN: 16160, 16162 Y 16164</a:t>
            </a:r>
          </a:p>
          <a:p>
            <a:pPr algn="ctr"/>
            <a:r>
              <a:rPr lang="es-MX" sz="600" dirty="0" smtClean="0"/>
              <a:t>DEPARTAMENTO DE INGENIERÍA BIOMÉDICA</a:t>
            </a:r>
            <a:endParaRPr lang="es-ES" sz="6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39775" y="8928556"/>
            <a:ext cx="16273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900" b="1" dirty="0" smtClean="0"/>
              <a:t>F02-PR-SSQ-08   </a:t>
            </a:r>
            <a:r>
              <a:rPr lang="es-MX" sz="900" b="1" smtClean="0"/>
              <a:t>REV </a:t>
            </a:r>
            <a:r>
              <a:rPr lang="es-MX" sz="900" b="1" smtClean="0"/>
              <a:t>02 DIC 20</a:t>
            </a:r>
            <a:endParaRPr lang="es-ES" sz="900" b="1" dirty="0"/>
          </a:p>
        </p:txBody>
      </p:sp>
      <p:graphicFrame>
        <p:nvGraphicFramePr>
          <p:cNvPr id="69" name="68 Tabla"/>
          <p:cNvGraphicFramePr>
            <a:graphicFrameLocks noGrp="1"/>
          </p:cNvGraphicFramePr>
          <p:nvPr/>
        </p:nvGraphicFramePr>
        <p:xfrm>
          <a:off x="142852" y="7286644"/>
          <a:ext cx="1928826" cy="1513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Área</a:t>
                      </a:r>
                      <a:r>
                        <a:rPr lang="es-MX" sz="900" baseline="0" dirty="0" smtClean="0"/>
                        <a:t> usuaria</a:t>
                      </a:r>
                      <a:endParaRPr lang="es-MX" sz="900" dirty="0" smtClean="0"/>
                    </a:p>
                  </a:txBody>
                  <a:tcPr anchor="ctr"/>
                </a:tc>
              </a:tr>
              <a:tr h="470540"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/>
                </a:tc>
              </a:tr>
              <a:tr h="172402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Nombre: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Cargo: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Fecha de enterado:</a:t>
                      </a:r>
                      <a:endParaRPr lang="es-E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0" name="69 Tabla"/>
          <p:cNvGraphicFramePr>
            <a:graphicFrameLocks noGrp="1"/>
          </p:cNvGraphicFramePr>
          <p:nvPr/>
        </p:nvGraphicFramePr>
        <p:xfrm>
          <a:off x="2143116" y="7286644"/>
          <a:ext cx="2214578" cy="1522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78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Área, proveedor, departamento o persona encargada de tomar las medidas</a:t>
                      </a:r>
                    </a:p>
                  </a:txBody>
                  <a:tcPr anchor="ctr"/>
                </a:tc>
              </a:tr>
              <a:tr h="470540"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Nombre: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Cargo: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Fecha de enterado:</a:t>
                      </a:r>
                      <a:endParaRPr lang="es-E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" name="70 Tabla"/>
          <p:cNvGraphicFramePr>
            <a:graphicFrameLocks noGrp="1"/>
          </p:cNvGraphicFramePr>
          <p:nvPr/>
        </p:nvGraphicFramePr>
        <p:xfrm>
          <a:off x="4429132" y="7286644"/>
          <a:ext cx="2286016" cy="1522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Supervisión de las medidas a tomar por Ingeniería Biomédica</a:t>
                      </a:r>
                    </a:p>
                  </a:txBody>
                  <a:tcPr anchor="ctr"/>
                </a:tc>
              </a:tr>
              <a:tr h="470540"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Nombre: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Cargo:</a:t>
                      </a:r>
                      <a:endParaRPr lang="es-ES" sz="900" dirty="0"/>
                    </a:p>
                  </a:txBody>
                  <a:tcPr/>
                </a:tc>
              </a:tr>
              <a:tr h="183698">
                <a:tc>
                  <a:txBody>
                    <a:bodyPr/>
                    <a:lstStyle/>
                    <a:p>
                      <a:r>
                        <a:rPr lang="es-MX" sz="900" dirty="0" smtClean="0"/>
                        <a:t>Fecha de enterado:</a:t>
                      </a:r>
                      <a:endParaRPr lang="es-E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78 Tabla"/>
          <p:cNvGraphicFramePr>
            <a:graphicFrameLocks noGrp="1"/>
          </p:cNvGraphicFramePr>
          <p:nvPr/>
        </p:nvGraphicFramePr>
        <p:xfrm>
          <a:off x="1214422" y="701622"/>
          <a:ext cx="150019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0">
                <a:tc>
                  <a:txBody>
                    <a:bodyPr/>
                    <a:lstStyle/>
                    <a:p>
                      <a:endParaRPr lang="es-E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79 Tabla"/>
          <p:cNvGraphicFramePr>
            <a:graphicFrameLocks noGrp="1"/>
          </p:cNvGraphicFramePr>
          <p:nvPr/>
        </p:nvGraphicFramePr>
        <p:xfrm>
          <a:off x="4591824" y="727500"/>
          <a:ext cx="1500198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0">
                <a:tc>
                  <a:txBody>
                    <a:bodyPr/>
                    <a:lstStyle/>
                    <a:p>
                      <a:endParaRPr lang="es-ES" sz="105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 descr="SS 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35496"/>
            <a:ext cx="792088" cy="73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1 Imagen"/>
          <p:cNvPicPr>
            <a:picLocks noChangeAspect="1"/>
          </p:cNvPicPr>
          <p:nvPr/>
        </p:nvPicPr>
        <p:blipFill>
          <a:blip r:embed="rId3" cstate="print"/>
          <a:srcRect l="10908" r="17692" b="10784"/>
          <a:stretch>
            <a:fillRect/>
          </a:stretch>
        </p:blipFill>
        <p:spPr bwMode="auto">
          <a:xfrm>
            <a:off x="6165304" y="91850"/>
            <a:ext cx="525146" cy="66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212</Words>
  <Application>Microsoft Office PowerPoint</Application>
  <PresentationFormat>Carta (216 x 279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agallardo</cp:lastModifiedBy>
  <cp:revision>41</cp:revision>
  <dcterms:modified xsi:type="dcterms:W3CDTF">2020-12-08T14:07:16Z</dcterms:modified>
</cp:coreProperties>
</file>